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1" r:id="rId2"/>
    <p:sldId id="272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ADA"/>
    <a:srgbClr val="FFFFCC"/>
    <a:srgbClr val="F2DCDB"/>
    <a:srgbClr val="CC00CC"/>
    <a:srgbClr val="00CC66"/>
    <a:srgbClr val="CC9900"/>
    <a:srgbClr val="FF99FF"/>
    <a:srgbClr val="FFFF66"/>
    <a:srgbClr val="D7E4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>
        <p:scale>
          <a:sx n="75" d="100"/>
          <a:sy n="75" d="100"/>
        </p:scale>
        <p:origin x="124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D9A36-3734-42E3-B695-EBC604045C40}" type="datetimeFigureOut">
              <a:rPr kumimoji="1" lang="ja-JP" altLang="en-US" smtClean="0"/>
              <a:t>2021/11/1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A8D79C-C940-4054-98B2-B84DB1C4BE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4138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A8D79C-C940-4054-98B2-B84DB1C4BEB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769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A8D79C-C940-4054-98B2-B84DB1C4BEB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7545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2021/11/1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1062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2021/11/1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874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2021/11/1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592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2021/11/1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769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2021/11/1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703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2021/11/1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9110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2021/11/1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750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2021/11/1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6861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2021/11/1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2878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2021/11/1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931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68A50-36DA-4EC9-B589-40BA29012C01}" type="datetimeFigureOut">
              <a:rPr kumimoji="1" lang="ja-JP" altLang="en-US" smtClean="0"/>
              <a:t>2021/11/1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423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68A50-36DA-4EC9-B589-40BA29012C01}" type="datetimeFigureOut">
              <a:rPr kumimoji="1" lang="ja-JP" altLang="en-US" smtClean="0"/>
              <a:t>2021/11/1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65FAE-17BA-4823-94C6-14A9272E8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514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/>
          <p:cNvSpPr/>
          <p:nvPr/>
        </p:nvSpPr>
        <p:spPr>
          <a:xfrm>
            <a:off x="8122813" y="56060"/>
            <a:ext cx="906257" cy="3602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（様式３）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716900" y="8374"/>
            <a:ext cx="5256584" cy="3602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事業概要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4522017" y="4902719"/>
            <a:ext cx="4587767" cy="19243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</a:rPr>
              <a:t>・日本語レベルの向上により、利用者や職員との</a:t>
            </a:r>
            <a:r>
              <a:rPr lang="ja-JP" altLang="en-US" sz="1400" dirty="0" smtClean="0">
                <a:solidFill>
                  <a:schemeClr val="tx1"/>
                </a:solidFill>
              </a:rPr>
              <a:t>コミュニケーション</a:t>
            </a:r>
            <a:r>
              <a:rPr lang="ja-JP" altLang="en-US" sz="1400" dirty="0">
                <a:solidFill>
                  <a:schemeClr val="tx1"/>
                </a:solidFill>
              </a:rPr>
              <a:t>がスムーズに行うことができることによって、資質向上及び職場への定着に繋げる事が期待できる。</a:t>
            </a:r>
          </a:p>
          <a:p>
            <a:r>
              <a:rPr lang="ja-JP" altLang="en-US" sz="1400" dirty="0">
                <a:solidFill>
                  <a:schemeClr val="tx1"/>
                </a:solidFill>
              </a:rPr>
              <a:t>・指導職員の外国人への理解も深まり、教育時におけるポイントや注意点を理解した上で、適切な指導をしてもらえることが期待できる。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4499992" y="791045"/>
            <a:ext cx="4587767" cy="40403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300" dirty="0" smtClean="0">
              <a:solidFill>
                <a:schemeClr val="tx1"/>
              </a:solidFill>
              <a:latin typeface="+mn-ea"/>
            </a:endParaRPr>
          </a:p>
          <a:p>
            <a:endParaRPr lang="en-US" altLang="ja-JP" sz="13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（１）外国人介護職員とのコミュニケーションを促進する取組</a:t>
            </a:r>
          </a:p>
          <a:p>
            <a:r>
              <a:rPr lang="ja-JP" altLang="en-US" sz="1300" dirty="0" smtClean="0">
                <a:solidFill>
                  <a:schemeClr val="tx1"/>
                </a:solidFill>
                <a:latin typeface="+mn-ea"/>
              </a:rPr>
              <a:t>　・</a:t>
            </a:r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外国人介護職員のレベルに応じ、日本語講師による教育</a:t>
            </a:r>
            <a:r>
              <a:rPr lang="ja-JP" altLang="en-US" sz="1300" dirty="0" smtClean="0">
                <a:solidFill>
                  <a:schemeClr val="tx1"/>
                </a:solidFill>
                <a:latin typeface="+mn-ea"/>
              </a:rPr>
              <a:t>を　　</a:t>
            </a:r>
            <a:endParaRPr lang="en-US" altLang="ja-JP" sz="13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300" dirty="0" smtClean="0">
                <a:solidFill>
                  <a:schemeClr val="tx1"/>
                </a:solidFill>
                <a:latin typeface="+mn-ea"/>
              </a:rPr>
              <a:t>　　実施</a:t>
            </a:r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する。</a:t>
            </a:r>
          </a:p>
          <a:p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　　</a:t>
            </a:r>
            <a:r>
              <a:rPr lang="ja-JP" altLang="en-US" sz="1300" dirty="0" smtClean="0">
                <a:solidFill>
                  <a:schemeClr val="tx1"/>
                </a:solidFill>
                <a:latin typeface="+mn-ea"/>
              </a:rPr>
              <a:t>実施</a:t>
            </a:r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期間：〇月～〇月　　回数：週〇回（</a:t>
            </a:r>
            <a:r>
              <a:rPr lang="en-US" altLang="ja-JP" sz="1300" dirty="0">
                <a:solidFill>
                  <a:schemeClr val="tx1"/>
                </a:solidFill>
                <a:latin typeface="+mn-ea"/>
              </a:rPr>
              <a:t>1</a:t>
            </a:r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回当たり〇時間）</a:t>
            </a:r>
          </a:p>
          <a:p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　　定期的に習熟テストを実施し、習熟度の把握・フォローを行う。</a:t>
            </a:r>
          </a:p>
          <a:p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　・指導職員の外部講習に参加する為の費用を</a:t>
            </a:r>
            <a:r>
              <a:rPr lang="ja-JP" altLang="en-US" sz="1300" dirty="0" smtClean="0">
                <a:solidFill>
                  <a:schemeClr val="tx1"/>
                </a:solidFill>
                <a:latin typeface="+mn-ea"/>
              </a:rPr>
              <a:t>補助</a:t>
            </a:r>
            <a:endParaRPr lang="ja-JP" altLang="en-US" sz="13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（２）外国人介護職員の介護福祉士の資格取得に必要な取組</a:t>
            </a:r>
          </a:p>
          <a:p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　 ・個人のレベルに応じた教材、テキストの購入。</a:t>
            </a:r>
          </a:p>
          <a:p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　 ・定期的な学習会の開催　（回数：月</a:t>
            </a:r>
            <a:r>
              <a:rPr lang="en-US" altLang="ja-JP" sz="1300" dirty="0">
                <a:solidFill>
                  <a:schemeClr val="tx1"/>
                </a:solidFill>
                <a:latin typeface="+mn-ea"/>
              </a:rPr>
              <a:t>1</a:t>
            </a:r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回</a:t>
            </a:r>
            <a:r>
              <a:rPr lang="ja-JP" altLang="en-US" sz="1300" dirty="0" smtClean="0">
                <a:solidFill>
                  <a:schemeClr val="tx1"/>
                </a:solidFill>
                <a:latin typeface="+mn-ea"/>
              </a:rPr>
              <a:t>）</a:t>
            </a:r>
            <a:endParaRPr lang="en-US" altLang="ja-JP" sz="13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72737" y="2024201"/>
            <a:ext cx="4358063" cy="13088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ja-JP" altLang="en-US" sz="1200" dirty="0" smtClean="0">
                <a:solidFill>
                  <a:schemeClr val="tx1"/>
                </a:solidFill>
              </a:rPr>
              <a:t>特別</a:t>
            </a:r>
            <a:r>
              <a:rPr lang="ja-JP" altLang="en-US" sz="1200" dirty="0">
                <a:solidFill>
                  <a:schemeClr val="tx1"/>
                </a:solidFill>
              </a:rPr>
              <a:t>養護老人ホーム○○では、技能実習〇人、特定技能〇人の外国人介護職員を受入れている。外国人介護人材の育成の為には、利用者や他の職員と円滑にコミュニケーションをとれることが不可欠であり、本取組によって職員の定着に繋げていきたい</a:t>
            </a:r>
            <a:r>
              <a:rPr lang="ja-JP" altLang="en-US" sz="1200" dirty="0" smtClean="0">
                <a:solidFill>
                  <a:schemeClr val="tx1"/>
                </a:solidFill>
              </a:rPr>
              <a:t>。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9057" y="784860"/>
            <a:ext cx="4371743" cy="11493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ja-JP" altLang="en-US" sz="1400" dirty="0">
                <a:solidFill>
                  <a:schemeClr val="tx1"/>
                </a:solidFill>
              </a:rPr>
              <a:t>外国人介護職員への日本語学習支援、介護福祉士の資格取得支援を行うことで、外国人介護職員の資質向上・職場への定着を促進する。</a:t>
            </a:r>
            <a:endParaRPr kumimoji="1"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49400" y="368808"/>
            <a:ext cx="8945235" cy="35072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b="1" dirty="0" smtClean="0">
                <a:solidFill>
                  <a:schemeClr val="tx1"/>
                </a:solidFill>
              </a:rPr>
              <a:t>【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事業名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】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　　</a:t>
            </a:r>
            <a:r>
              <a:rPr lang="ja-JP" altLang="en-US" sz="1400" b="1" dirty="0">
                <a:solidFill>
                  <a:schemeClr val="tx1"/>
                </a:solidFill>
              </a:rPr>
              <a:t>外国人介護人材受入れ施設等環境整備事業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　　</a:t>
            </a:r>
            <a:r>
              <a:rPr lang="ja-JP" altLang="en-US" b="1" dirty="0" smtClean="0">
                <a:solidFill>
                  <a:schemeClr val="tx1"/>
                </a:solidFill>
              </a:rPr>
              <a:t>　　　　</a:t>
            </a:r>
            <a:r>
              <a:rPr lang="ja-JP" altLang="en-US" sz="1000" b="1" dirty="0" smtClean="0">
                <a:solidFill>
                  <a:schemeClr val="tx1"/>
                </a:solidFill>
              </a:rPr>
              <a:t>　　　</a:t>
            </a:r>
            <a:endParaRPr kumimoji="1" lang="ja-JP" altLang="en-US" sz="1000" b="1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511422" y="472022"/>
            <a:ext cx="24338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u="sng" dirty="0" smtClean="0"/>
              <a:t>法人名：（社福）なら長寿・福祉人材会</a:t>
            </a:r>
            <a:endParaRPr kumimoji="1" lang="ja-JP" altLang="en-US" sz="1000" u="sng" dirty="0"/>
          </a:p>
        </p:txBody>
      </p:sp>
      <p:sp>
        <p:nvSpPr>
          <p:cNvPr id="6" name="ホームベース 5"/>
          <p:cNvSpPr/>
          <p:nvPr/>
        </p:nvSpPr>
        <p:spPr>
          <a:xfrm>
            <a:off x="86266" y="2036682"/>
            <a:ext cx="2081097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取組の背景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sp>
        <p:nvSpPr>
          <p:cNvPr id="42" name="ホームベース 41"/>
          <p:cNvSpPr/>
          <p:nvPr/>
        </p:nvSpPr>
        <p:spPr>
          <a:xfrm>
            <a:off x="4499992" y="791286"/>
            <a:ext cx="2664296" cy="33205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事業概要（取組の特長）</a:t>
            </a:r>
            <a:endParaRPr kumimoji="1" lang="ja-JP" altLang="en-US" sz="1400" dirty="0"/>
          </a:p>
        </p:txBody>
      </p:sp>
      <p:sp>
        <p:nvSpPr>
          <p:cNvPr id="47" name="正方形/長方形 46"/>
          <p:cNvSpPr/>
          <p:nvPr/>
        </p:nvSpPr>
        <p:spPr>
          <a:xfrm>
            <a:off x="72737" y="3482574"/>
            <a:ext cx="4385937" cy="33444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◆日本語</a:t>
            </a:r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能力試験</a:t>
            </a:r>
            <a:r>
              <a:rPr lang="en-US" altLang="ja-JP" sz="1400" dirty="0">
                <a:solidFill>
                  <a:schemeClr val="tx1"/>
                </a:solidFill>
                <a:latin typeface="+mj-ea"/>
                <a:ea typeface="+mj-ea"/>
              </a:rPr>
              <a:t>N</a:t>
            </a:r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２取得者　　〇名（</a:t>
            </a:r>
            <a:r>
              <a:rPr lang="ja-JP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前年度〇名</a:t>
            </a:r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）</a:t>
            </a:r>
          </a:p>
          <a:p>
            <a:r>
              <a:rPr lang="ja-JP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　　　　　　　　　　　　</a:t>
            </a:r>
            <a:r>
              <a:rPr lang="en-US" altLang="ja-JP" sz="1400" dirty="0" smtClean="0">
                <a:solidFill>
                  <a:schemeClr val="tx1"/>
                </a:solidFill>
                <a:latin typeface="+mj-ea"/>
                <a:ea typeface="+mj-ea"/>
              </a:rPr>
              <a:t>N</a:t>
            </a:r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３取得者　　〇名（</a:t>
            </a:r>
            <a:r>
              <a:rPr lang="ja-JP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前年度〇名</a:t>
            </a:r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）</a:t>
            </a:r>
          </a:p>
          <a:p>
            <a:endParaRPr lang="ja-JP" altLang="en-US" sz="1400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◆外国人</a:t>
            </a:r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介護職員の離職率　　 〇％（</a:t>
            </a:r>
            <a:r>
              <a:rPr lang="ja-JP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前年度〇％</a:t>
            </a:r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）</a:t>
            </a:r>
          </a:p>
          <a:p>
            <a:endParaRPr lang="en-US" altLang="ja-JP" sz="1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kumimoji="1" lang="ja-JP" altLang="en-US" sz="1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48" name="ホームベース 47"/>
          <p:cNvSpPr/>
          <p:nvPr/>
        </p:nvSpPr>
        <p:spPr>
          <a:xfrm>
            <a:off x="86266" y="3482574"/>
            <a:ext cx="2081097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Ｒ３事業目標</a:t>
            </a:r>
            <a:endParaRPr kumimoji="1" lang="ja-JP" altLang="en-US" sz="1400" dirty="0"/>
          </a:p>
        </p:txBody>
      </p:sp>
      <p:sp>
        <p:nvSpPr>
          <p:cNvPr id="52" name="ホームベース 51"/>
          <p:cNvSpPr/>
          <p:nvPr/>
        </p:nvSpPr>
        <p:spPr>
          <a:xfrm>
            <a:off x="4522017" y="4898367"/>
            <a:ext cx="2530397" cy="24517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事業効果</a:t>
            </a:r>
            <a:endParaRPr kumimoji="1" lang="ja-JP" altLang="en-US" sz="1400" dirty="0"/>
          </a:p>
        </p:txBody>
      </p:sp>
      <p:sp>
        <p:nvSpPr>
          <p:cNvPr id="54" name="ホームベース 53"/>
          <p:cNvSpPr/>
          <p:nvPr/>
        </p:nvSpPr>
        <p:spPr>
          <a:xfrm>
            <a:off x="72737" y="780104"/>
            <a:ext cx="2431282" cy="27665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+mn-ea"/>
              </a:rPr>
              <a:t>事業目的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5375916" y="56059"/>
            <a:ext cx="780260" cy="291147"/>
          </a:xfrm>
          <a:prstGeom prst="roundRect">
            <a:avLst/>
          </a:prstGeom>
          <a:solidFill>
            <a:srgbClr val="FFFFCC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rgbClr val="FF0000"/>
                </a:solidFill>
              </a:rPr>
              <a:t>記載例</a:t>
            </a:r>
            <a:endParaRPr kumimoji="1" lang="ja-JP" altLang="en-US" sz="1400" b="1" dirty="0">
              <a:solidFill>
                <a:srgbClr val="FF0000"/>
              </a:solidFill>
            </a:endParaRPr>
          </a:p>
        </p:txBody>
      </p:sp>
      <p:sp>
        <p:nvSpPr>
          <p:cNvPr id="8" name="角丸四角形吹き出し 7"/>
          <p:cNvSpPr/>
          <p:nvPr/>
        </p:nvSpPr>
        <p:spPr>
          <a:xfrm>
            <a:off x="249009" y="5193655"/>
            <a:ext cx="4006095" cy="1430993"/>
          </a:xfrm>
          <a:prstGeom prst="wedgeRoundRectCallout">
            <a:avLst>
              <a:gd name="adj1" fmla="val 2637"/>
              <a:gd name="adj2" fmla="val -5644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>
                <a:solidFill>
                  <a:schemeClr val="tx1"/>
                </a:solidFill>
              </a:rPr>
              <a:t>可能な限り数値目標を設定してください。</a:t>
            </a:r>
          </a:p>
          <a:p>
            <a:r>
              <a:rPr lang="ja-JP" altLang="en-US" sz="1050" dirty="0">
                <a:solidFill>
                  <a:schemeClr val="tx1"/>
                </a:solidFill>
              </a:rPr>
              <a:t>（例）</a:t>
            </a:r>
          </a:p>
          <a:p>
            <a:r>
              <a:rPr lang="ja-JP" altLang="en-US" sz="1050" dirty="0">
                <a:solidFill>
                  <a:schemeClr val="tx1"/>
                </a:solidFill>
              </a:rPr>
              <a:t>・外国人介護職員の年間受入人数　　　 </a:t>
            </a:r>
            <a:r>
              <a:rPr lang="ja-JP" altLang="en-US" sz="1050" dirty="0" smtClean="0">
                <a:solidFill>
                  <a:schemeClr val="tx1"/>
                </a:solidFill>
              </a:rPr>
              <a:t>   名</a:t>
            </a:r>
            <a:r>
              <a:rPr lang="en-US" altLang="ja-JP" sz="1050" dirty="0" smtClean="0">
                <a:solidFill>
                  <a:schemeClr val="tx1"/>
                </a:solidFill>
              </a:rPr>
              <a:t>(</a:t>
            </a:r>
            <a:r>
              <a:rPr lang="ja-JP" altLang="en-US" sz="1050" dirty="0" smtClean="0">
                <a:solidFill>
                  <a:schemeClr val="tx1"/>
                </a:solidFill>
              </a:rPr>
              <a:t>前年度</a:t>
            </a:r>
            <a:r>
              <a:rPr lang="ja-JP" altLang="en-US" sz="1050" dirty="0">
                <a:solidFill>
                  <a:schemeClr val="tx1"/>
                </a:solidFill>
              </a:rPr>
              <a:t>実績</a:t>
            </a:r>
            <a:r>
              <a:rPr lang="ja-JP" altLang="en-US" sz="1050" dirty="0" smtClean="0">
                <a:solidFill>
                  <a:schemeClr val="tx1"/>
                </a:solidFill>
              </a:rPr>
              <a:t>○名</a:t>
            </a:r>
            <a:r>
              <a:rPr lang="en-US" altLang="ja-JP" sz="1050" dirty="0" smtClean="0">
                <a:solidFill>
                  <a:schemeClr val="tx1"/>
                </a:solidFill>
              </a:rPr>
              <a:t>)</a:t>
            </a:r>
            <a:endParaRPr lang="en-US" altLang="ja-JP" sz="1050" dirty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・介護福祉士国家試験合格者数　　　　　　</a:t>
            </a:r>
            <a:r>
              <a:rPr lang="ja-JP" altLang="en-US" sz="1050" dirty="0" smtClean="0">
                <a:solidFill>
                  <a:schemeClr val="tx1"/>
                </a:solidFill>
              </a:rPr>
              <a:t>名</a:t>
            </a:r>
            <a:r>
              <a:rPr lang="en-US" altLang="ja-JP" sz="1050" dirty="0" smtClean="0">
                <a:solidFill>
                  <a:schemeClr val="tx1"/>
                </a:solidFill>
              </a:rPr>
              <a:t>(</a:t>
            </a:r>
            <a:r>
              <a:rPr lang="ja-JP" altLang="en-US" sz="1050" dirty="0" smtClean="0">
                <a:solidFill>
                  <a:schemeClr val="tx1"/>
                </a:solidFill>
              </a:rPr>
              <a:t>前年度</a:t>
            </a:r>
            <a:r>
              <a:rPr lang="ja-JP" altLang="en-US" sz="1050" dirty="0">
                <a:solidFill>
                  <a:schemeClr val="tx1"/>
                </a:solidFill>
              </a:rPr>
              <a:t>実績</a:t>
            </a:r>
            <a:r>
              <a:rPr lang="ja-JP" altLang="en-US" sz="1050" dirty="0" smtClean="0">
                <a:solidFill>
                  <a:schemeClr val="tx1"/>
                </a:solidFill>
              </a:rPr>
              <a:t>○名</a:t>
            </a:r>
            <a:r>
              <a:rPr lang="en-US" altLang="ja-JP" sz="1050" dirty="0" smtClean="0">
                <a:solidFill>
                  <a:schemeClr val="tx1"/>
                </a:solidFill>
              </a:rPr>
              <a:t>)</a:t>
            </a:r>
            <a:endParaRPr lang="en-US" altLang="ja-JP" sz="1050" dirty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・コミュニケーションに不安を感じる外国人</a:t>
            </a:r>
          </a:p>
          <a:p>
            <a:r>
              <a:rPr lang="ja-JP" altLang="en-US" sz="1050" dirty="0" smtClean="0">
                <a:solidFill>
                  <a:schemeClr val="tx1"/>
                </a:solidFill>
              </a:rPr>
              <a:t>  介護</a:t>
            </a:r>
            <a:r>
              <a:rPr lang="ja-JP" altLang="en-US" sz="1050" dirty="0">
                <a:solidFill>
                  <a:schemeClr val="tx1"/>
                </a:solidFill>
              </a:rPr>
              <a:t>職員の割合（アンケートによる）　</a:t>
            </a:r>
            <a:r>
              <a:rPr lang="ja-JP" altLang="en-US" sz="1050" dirty="0" smtClean="0">
                <a:solidFill>
                  <a:schemeClr val="tx1"/>
                </a:solidFill>
              </a:rPr>
              <a:t>    </a:t>
            </a:r>
            <a:r>
              <a:rPr lang="ja-JP" altLang="en-US" sz="1050" dirty="0">
                <a:solidFill>
                  <a:schemeClr val="tx1"/>
                </a:solidFill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</a:rPr>
              <a:t>％</a:t>
            </a:r>
            <a:r>
              <a:rPr lang="en-US" altLang="ja-JP" sz="1050" dirty="0" smtClean="0">
                <a:solidFill>
                  <a:schemeClr val="tx1"/>
                </a:solidFill>
              </a:rPr>
              <a:t>(</a:t>
            </a:r>
            <a:r>
              <a:rPr lang="ja-JP" altLang="en-US" sz="1050" dirty="0" smtClean="0">
                <a:solidFill>
                  <a:schemeClr val="tx1"/>
                </a:solidFill>
              </a:rPr>
              <a:t>前年度</a:t>
            </a:r>
            <a:r>
              <a:rPr lang="ja-JP" altLang="en-US" sz="1050" dirty="0">
                <a:solidFill>
                  <a:schemeClr val="tx1"/>
                </a:solidFill>
              </a:rPr>
              <a:t>実績</a:t>
            </a:r>
            <a:r>
              <a:rPr lang="ja-JP" altLang="en-US" sz="1050" dirty="0" smtClean="0">
                <a:solidFill>
                  <a:schemeClr val="tx1"/>
                </a:solidFill>
              </a:rPr>
              <a:t>○％</a:t>
            </a:r>
            <a:r>
              <a:rPr lang="en-US" altLang="ja-JP" sz="1050" dirty="0" smtClean="0">
                <a:solidFill>
                  <a:schemeClr val="tx1"/>
                </a:solidFill>
              </a:rPr>
              <a:t>)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086507" y="922330"/>
            <a:ext cx="21301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補助金要望額</a:t>
            </a:r>
            <a:r>
              <a:rPr lang="en-US" altLang="ja-JP" sz="1200" dirty="0" smtClean="0"/>
              <a:t>】</a:t>
            </a:r>
            <a:r>
              <a:rPr lang="ja-JP" altLang="en-US" sz="1200" dirty="0"/>
              <a:t> </a:t>
            </a:r>
            <a:r>
              <a:rPr lang="ja-JP" altLang="en-US" sz="1200" dirty="0" smtClean="0"/>
              <a:t>   ○○千円</a:t>
            </a:r>
            <a:endParaRPr lang="ja-JP" altLang="en-US" sz="1200" dirty="0"/>
          </a:p>
        </p:txBody>
      </p:sp>
      <p:sp>
        <p:nvSpPr>
          <p:cNvPr id="23" name="角丸四角形吹き出し 22"/>
          <p:cNvSpPr/>
          <p:nvPr/>
        </p:nvSpPr>
        <p:spPr>
          <a:xfrm>
            <a:off x="4602771" y="3056260"/>
            <a:ext cx="4404360" cy="1733322"/>
          </a:xfrm>
          <a:prstGeom prst="wedgeRoundRectCallout">
            <a:avLst>
              <a:gd name="adj1" fmla="val 18322"/>
              <a:gd name="adj2" fmla="val -53430"/>
              <a:gd name="adj3" fmla="val 16667"/>
            </a:avLst>
          </a:prstGeom>
          <a:solidFill>
            <a:srgbClr val="FDEADA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1200"/>
              </a:lnSpc>
              <a:spcAft>
                <a:spcPts val="0"/>
              </a:spcAft>
            </a:pPr>
            <a:r>
              <a:rPr lang="ja-JP" sz="90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・以下の（１）から（３）までの取組から、該当する項目を記載し、その項目別に内容を記載して下さい。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>
              <a:lnSpc>
                <a:spcPts val="1200"/>
              </a:lnSpc>
              <a:spcAft>
                <a:spcPts val="0"/>
              </a:spcAft>
            </a:pPr>
            <a:r>
              <a:rPr lang="ja-JP" sz="90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（１）外国人介護職員とのコミュニケーションを促進する取組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>
              <a:lnSpc>
                <a:spcPts val="1200"/>
              </a:lnSpc>
              <a:spcAft>
                <a:spcPts val="0"/>
              </a:spcAft>
            </a:pPr>
            <a:r>
              <a:rPr lang="ja-JP" sz="90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（２）外国人介護職員の介護福祉士の資格取得に必要な取組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>
              <a:lnSpc>
                <a:spcPts val="1200"/>
              </a:lnSpc>
              <a:spcAft>
                <a:spcPts val="0"/>
              </a:spcAft>
            </a:pPr>
            <a:r>
              <a:rPr lang="ja-JP" sz="90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（３）外国人介護職員の生活支援に必要な取組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14300" indent="-114300">
              <a:lnSpc>
                <a:spcPts val="1200"/>
              </a:lnSpc>
            </a:pPr>
            <a:r>
              <a:rPr lang="ja-JP" sz="90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・別紙２「選定基準」の審査項目［手段の有効性</a:t>
            </a:r>
            <a:r>
              <a:rPr lang="ja-JP" sz="900" kern="100" dirty="0" smtClean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］</a:t>
            </a:r>
            <a:r>
              <a:rPr lang="ja-JP" altLang="ja-JP" sz="900" kern="100" dirty="0"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ja-JP" sz="900" kern="100" dirty="0" smtClean="0">
                <a:ea typeface="游明朝" panose="02020400000000000000" pitchFamily="18" charset="-128"/>
                <a:cs typeface="Times New Roman" panose="02020603050405020304" pitchFamily="18" charset="0"/>
              </a:rPr>
              <a:t>［</a:t>
            </a:r>
            <a:r>
              <a:rPr lang="ja-JP" altLang="en-US" sz="900" kern="100" dirty="0" smtClean="0">
                <a:ea typeface="游明朝" panose="02020400000000000000" pitchFamily="18" charset="-128"/>
                <a:cs typeface="Times New Roman" panose="02020603050405020304" pitchFamily="18" charset="0"/>
              </a:rPr>
              <a:t>事業効果</a:t>
            </a:r>
            <a:r>
              <a:rPr lang="ja-JP" altLang="ja-JP" sz="900" kern="100" dirty="0" smtClean="0">
                <a:ea typeface="游明朝" panose="02020400000000000000" pitchFamily="18" charset="-128"/>
                <a:cs typeface="Times New Roman" panose="02020603050405020304" pitchFamily="18" charset="0"/>
              </a:rPr>
              <a:t>］ </a:t>
            </a:r>
            <a:r>
              <a:rPr lang="ja-JP" sz="900" kern="100" dirty="0" smtClean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［</a:t>
            </a:r>
            <a:r>
              <a:rPr lang="ja-JP" sz="90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実現可能性］［継続性］がわかるよう記載してください。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14300" indent="-114300">
              <a:lnSpc>
                <a:spcPts val="1200"/>
              </a:lnSpc>
            </a:pPr>
            <a:r>
              <a:rPr lang="ja-JP" sz="90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・具体的に事業内容がわかるよう、実施期間、回数、場所、内容、参加対象者・見込み人数等を記載してください</a:t>
            </a:r>
            <a:r>
              <a:rPr lang="ja-JP" sz="900" kern="100" dirty="0" smtClean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。</a:t>
            </a:r>
            <a:r>
              <a:rPr lang="ja-JP" altLang="en-US" sz="900" kern="100" dirty="0">
                <a:ea typeface="游明朝" panose="02020400000000000000" pitchFamily="18" charset="-128"/>
                <a:cs typeface="Times New Roman" panose="02020603050405020304" pitchFamily="18" charset="0"/>
              </a:rPr>
              <a:t>（教材や多言語翻訳機を購入する場合は、購入物品をどのように活用するのかを、教育方法・頻度等を記載して下さい。）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20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/>
          <p:cNvSpPr/>
          <p:nvPr/>
        </p:nvSpPr>
        <p:spPr>
          <a:xfrm>
            <a:off x="8122813" y="56060"/>
            <a:ext cx="906257" cy="3602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（様式３）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716900" y="35670"/>
            <a:ext cx="5256584" cy="3602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事業概要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4499992" y="4761870"/>
            <a:ext cx="4587767" cy="19243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499992" y="776787"/>
            <a:ext cx="4587767" cy="391597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endParaRPr lang="en-US" altLang="ja-JP" sz="1400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endParaRPr lang="en-US" altLang="ja-JP" sz="1400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  <a:p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72737" y="2024201"/>
            <a:ext cx="4358063" cy="13088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9057" y="779085"/>
            <a:ext cx="4371743" cy="11493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 smtClean="0">
              <a:solidFill>
                <a:schemeClr val="tx1"/>
              </a:solidFill>
            </a:endParaRPr>
          </a:p>
        </p:txBody>
      </p:sp>
      <p:cxnSp>
        <p:nvCxnSpPr>
          <p:cNvPr id="105" name="直線コネクタ 104"/>
          <p:cNvCxnSpPr>
            <a:endCxn id="94" idx="1"/>
          </p:cNvCxnSpPr>
          <p:nvPr/>
        </p:nvCxnSpPr>
        <p:spPr>
          <a:xfrm>
            <a:off x="9929435" y="4376799"/>
            <a:ext cx="115173" cy="10981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直線コネクタ 228"/>
          <p:cNvCxnSpPr>
            <a:endCxn id="137" idx="1"/>
          </p:cNvCxnSpPr>
          <p:nvPr/>
        </p:nvCxnSpPr>
        <p:spPr>
          <a:xfrm>
            <a:off x="9727266" y="5943338"/>
            <a:ext cx="101318" cy="54683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直線コネクタ 231"/>
          <p:cNvCxnSpPr>
            <a:endCxn id="171" idx="1"/>
          </p:cNvCxnSpPr>
          <p:nvPr/>
        </p:nvCxnSpPr>
        <p:spPr>
          <a:xfrm>
            <a:off x="9727266" y="6856892"/>
            <a:ext cx="101318" cy="34764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正方形/長方形 34"/>
          <p:cNvSpPr/>
          <p:nvPr/>
        </p:nvSpPr>
        <p:spPr>
          <a:xfrm>
            <a:off x="49400" y="382456"/>
            <a:ext cx="8945235" cy="35072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b="1" dirty="0" smtClean="0">
                <a:solidFill>
                  <a:schemeClr val="tx1"/>
                </a:solidFill>
              </a:rPr>
              <a:t>【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事業名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】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　　　　</a:t>
            </a:r>
            <a:r>
              <a:rPr lang="ja-JP" altLang="en-US" b="1" dirty="0" smtClean="0">
                <a:solidFill>
                  <a:schemeClr val="tx1"/>
                </a:solidFill>
              </a:rPr>
              <a:t>　　　　</a:t>
            </a:r>
            <a:r>
              <a:rPr lang="ja-JP" altLang="en-US" sz="1000" b="1" dirty="0" smtClean="0">
                <a:solidFill>
                  <a:schemeClr val="tx1"/>
                </a:solidFill>
              </a:rPr>
              <a:t>　　　</a:t>
            </a:r>
            <a:endParaRPr kumimoji="1" lang="ja-JP" altLang="en-US" sz="1000" b="1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511422" y="472022"/>
            <a:ext cx="24338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法人名：</a:t>
            </a:r>
            <a:r>
              <a:rPr kumimoji="1" lang="ja-JP" altLang="en-US" sz="1000" u="sng" dirty="0" smtClean="0"/>
              <a:t>　　　　　　　　　　　　　　　　　　　　　</a:t>
            </a:r>
            <a:r>
              <a:rPr kumimoji="1" lang="ja-JP" altLang="en-US" sz="1000" dirty="0" smtClean="0"/>
              <a:t>　　　　　　　　　　　　　　　　　　　　　　</a:t>
            </a:r>
            <a:r>
              <a:rPr kumimoji="1" lang="ja-JP" altLang="en-US" sz="1000" u="sng" dirty="0" smtClean="0"/>
              <a:t>　　　　　　　　　　　　　</a:t>
            </a:r>
            <a:endParaRPr kumimoji="1" lang="ja-JP" altLang="en-US" sz="1000" u="sng" dirty="0"/>
          </a:p>
        </p:txBody>
      </p:sp>
      <p:sp>
        <p:nvSpPr>
          <p:cNvPr id="6" name="ホームベース 5"/>
          <p:cNvSpPr/>
          <p:nvPr/>
        </p:nvSpPr>
        <p:spPr>
          <a:xfrm>
            <a:off x="86266" y="2036682"/>
            <a:ext cx="2081097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取組の背景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sp>
        <p:nvSpPr>
          <p:cNvPr id="42" name="ホームベース 41"/>
          <p:cNvSpPr/>
          <p:nvPr/>
        </p:nvSpPr>
        <p:spPr>
          <a:xfrm>
            <a:off x="4499992" y="791286"/>
            <a:ext cx="2664296" cy="33205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事業概要（取組の特長）</a:t>
            </a:r>
            <a:endParaRPr kumimoji="1" lang="ja-JP" altLang="en-US" sz="1400" dirty="0"/>
          </a:p>
        </p:txBody>
      </p:sp>
      <p:sp>
        <p:nvSpPr>
          <p:cNvPr id="47" name="正方形/長方形 46"/>
          <p:cNvSpPr/>
          <p:nvPr/>
        </p:nvSpPr>
        <p:spPr>
          <a:xfrm>
            <a:off x="72737" y="3482574"/>
            <a:ext cx="4385937" cy="32090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kumimoji="1" lang="ja-JP" altLang="en-US" sz="1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48" name="ホームベース 47"/>
          <p:cNvSpPr/>
          <p:nvPr/>
        </p:nvSpPr>
        <p:spPr>
          <a:xfrm>
            <a:off x="86266" y="3482574"/>
            <a:ext cx="2081097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Ｒ３事業目標</a:t>
            </a:r>
            <a:endParaRPr kumimoji="1" lang="ja-JP" altLang="en-US" sz="1400" dirty="0"/>
          </a:p>
        </p:txBody>
      </p:sp>
      <p:sp>
        <p:nvSpPr>
          <p:cNvPr id="52" name="ホームベース 51"/>
          <p:cNvSpPr/>
          <p:nvPr/>
        </p:nvSpPr>
        <p:spPr>
          <a:xfrm>
            <a:off x="4522017" y="4795012"/>
            <a:ext cx="2530397" cy="24517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事業効果</a:t>
            </a:r>
            <a:endParaRPr kumimoji="1" lang="ja-JP" altLang="en-US" sz="1400" dirty="0"/>
          </a:p>
        </p:txBody>
      </p:sp>
      <p:sp>
        <p:nvSpPr>
          <p:cNvPr id="54" name="ホームベース 53"/>
          <p:cNvSpPr/>
          <p:nvPr/>
        </p:nvSpPr>
        <p:spPr>
          <a:xfrm>
            <a:off x="72737" y="780104"/>
            <a:ext cx="2431282" cy="27665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+mn-ea"/>
              </a:rPr>
              <a:t>事業目的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012160" y="1221261"/>
            <a:ext cx="30169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補助金要望額</a:t>
            </a:r>
            <a:r>
              <a:rPr lang="en-US" altLang="ja-JP" sz="1200" dirty="0" smtClean="0"/>
              <a:t>】</a:t>
            </a:r>
            <a:r>
              <a:rPr lang="ja-JP" altLang="en-US" sz="1200" dirty="0" smtClean="0"/>
              <a:t>　　　　　　　　　　　　　　千円</a:t>
            </a:r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92802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7296</TotalTime>
  <Words>463</Words>
  <Application>Microsoft Office PowerPoint</Application>
  <PresentationFormat>画面に合わせる (4:3)</PresentationFormat>
  <Paragraphs>64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游ゴシック</vt:lpstr>
      <vt:lpstr>游明朝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北村 由起子</dc:creator>
  <cp:lastModifiedBy>奈良県</cp:lastModifiedBy>
  <cp:revision>345</cp:revision>
  <cp:lastPrinted>2021-09-14T06:29:57Z</cp:lastPrinted>
  <dcterms:modified xsi:type="dcterms:W3CDTF">2021-11-01T02:24:15Z</dcterms:modified>
</cp:coreProperties>
</file>